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8" r:id="rId4"/>
    <p:sldId id="284" r:id="rId5"/>
    <p:sldId id="285" r:id="rId6"/>
    <p:sldId id="290" r:id="rId7"/>
    <p:sldId id="289" r:id="rId8"/>
    <p:sldId id="291" r:id="rId9"/>
    <p:sldId id="292" r:id="rId10"/>
    <p:sldId id="298" r:id="rId11"/>
    <p:sldId id="299" r:id="rId12"/>
    <p:sldId id="300" r:id="rId13"/>
    <p:sldId id="301" r:id="rId14"/>
    <p:sldId id="293" r:id="rId15"/>
    <p:sldId id="295" r:id="rId16"/>
    <p:sldId id="303" r:id="rId17"/>
    <p:sldId id="304" r:id="rId18"/>
    <p:sldId id="302" r:id="rId19"/>
    <p:sldId id="294" r:id="rId20"/>
    <p:sldId id="305" r:id="rId21"/>
    <p:sldId id="306" r:id="rId22"/>
    <p:sldId id="307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  <p14:sldId id="288"/>
            <p14:sldId id="284"/>
            <p14:sldId id="285"/>
            <p14:sldId id="290"/>
            <p14:sldId id="289"/>
            <p14:sldId id="291"/>
            <p14:sldId id="292"/>
            <p14:sldId id="298"/>
            <p14:sldId id="299"/>
            <p14:sldId id="300"/>
            <p14:sldId id="301"/>
            <p14:sldId id="293"/>
            <p14:sldId id="295"/>
            <p14:sldId id="303"/>
            <p14:sldId id="304"/>
            <p14:sldId id="302"/>
            <p14:sldId id="294"/>
            <p14:sldId id="305"/>
            <p14:sldId id="306"/>
            <p14:sldId id="30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6821" autoAdjust="0"/>
  </p:normalViewPr>
  <p:slideViewPr>
    <p:cSldViewPr snapToGrid="0">
      <p:cViewPr varScale="1">
        <p:scale>
          <a:sx n="112" d="100"/>
          <a:sy n="11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ML: 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PT Serif" panose="020B0604020202020204" pitchFamily="18" charset="0"/>
              </a:rPr>
              <a:t>consume data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PT Serif" panose="020B0604020202020204" pitchFamily="18" charset="0"/>
              </a:rPr>
              <a:t>apply statistical techniques to detect patterns; and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PT Serif" panose="020B0604020202020204" pitchFamily="18" charset="0"/>
              </a:rPr>
              <a:t>thereby “learn” how to perform some task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DL: 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PT Serif" panose="020B0604020202020204" pitchFamily="18" charset="0"/>
              </a:rPr>
              <a:t>consume data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13131"/>
                </a:solidFill>
                <a:effectLst/>
                <a:latin typeface="PT Serif" panose="020B0604020202020204" pitchFamily="18" charset="0"/>
              </a:rPr>
              <a:t>thereby “learn” how to perform some task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1C38D-F26D-4167-83EF-8774BC62D5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8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Jaydip Davara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8300"/>
            <a:ext cx="9144000" cy="1790700"/>
          </a:xfrm>
        </p:spPr>
        <p:txBody>
          <a:bodyPr/>
          <a:lstStyle/>
          <a:p>
            <a:r>
              <a:rPr lang="en-US" dirty="0"/>
              <a:t>Overview of AI </a:t>
            </a: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B3266-E2C1-41C6-8B3F-B01120B98659}"/>
              </a:ext>
            </a:extLst>
          </p:cNvPr>
          <p:cNvSpPr txBox="1"/>
          <p:nvPr/>
        </p:nvSpPr>
        <p:spPr>
          <a:xfrm>
            <a:off x="933061" y="1651518"/>
            <a:ext cx="5162940" cy="152089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if neuron is activated or not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Adds non 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252D-102C-45F8-809C-CABED5DA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5" y="3976148"/>
            <a:ext cx="3502044" cy="2465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BAB7D-BC6F-4D73-A429-11A8B964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070" y="3979934"/>
            <a:ext cx="3721860" cy="2466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3CB63-E609-4F47-9579-0501F283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22" y="1354783"/>
            <a:ext cx="3721860" cy="2466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1B943C-43D3-40B4-B2E0-F579E885B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22" y="3966381"/>
            <a:ext cx="3721860" cy="2462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4B082-B31E-4B0A-8137-073031E9BC59}"/>
              </a:ext>
            </a:extLst>
          </p:cNvPr>
          <p:cNvSpPr txBox="1"/>
          <p:nvPr/>
        </p:nvSpPr>
        <p:spPr>
          <a:xfrm>
            <a:off x="933061" y="2500604"/>
            <a:ext cx="3173418" cy="12409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Sigmoid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Tanh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ReLU</a:t>
            </a:r>
            <a:endParaRPr lang="en-DE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D8EC06-1328-4296-A9E2-11DD1F74F268}"/>
                  </a:ext>
                </a:extLst>
              </p:cNvPr>
              <p:cNvSpPr txBox="1"/>
              <p:nvPr/>
            </p:nvSpPr>
            <p:spPr>
              <a:xfrm>
                <a:off x="702574" y="5895558"/>
                <a:ext cx="4478694" cy="163424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GB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r>
                        <a:rPr lang="en-GB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∗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𝑤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DE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D8EC06-1328-4296-A9E2-11DD1F74F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74" y="5895558"/>
                <a:ext cx="4478694" cy="1634246"/>
              </a:xfrm>
              <a:prstGeom prst="rect">
                <a:avLst/>
              </a:prstGeom>
              <a:blipFill>
                <a:blip r:embed="rId2"/>
                <a:stretch>
                  <a:fillRect t="-150746" r="-22177" b="-839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4CEB43-8B06-437E-BC7A-B624EBAE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69" y="1429026"/>
            <a:ext cx="6186197" cy="498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699F9-2EE7-41BF-B51D-F4900BA7E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429026"/>
            <a:ext cx="4674974" cy="36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6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BC60B-094D-4C94-A94A-B346AC847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3" y="1429751"/>
            <a:ext cx="2663662" cy="159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8ECE8-0A8E-4AA4-B6D5-EAA54FF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3" y="4717658"/>
            <a:ext cx="4129068" cy="1106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1F8FF-DC4A-465A-9D39-115B43DA0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3" y="5958133"/>
            <a:ext cx="6151961" cy="420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ADABB-BEC1-4FEC-9367-4051E864C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3" y="3154020"/>
            <a:ext cx="2430198" cy="1429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85C5EE-0C16-46FD-99FB-F48AA5CB8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5" y="1429751"/>
            <a:ext cx="4499176" cy="3324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ACB82E-E91B-403D-B63C-C5FB431C9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369" y="1429026"/>
            <a:ext cx="6186197" cy="498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AF942-942E-46BD-8BBC-339F9A9D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271491"/>
            <a:ext cx="4969517" cy="2929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75700-207E-4D79-918B-6DCAB52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275772"/>
            <a:ext cx="69342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282C59-01F7-4317-A5F8-53A8DC3C6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10" y="1271491"/>
            <a:ext cx="614697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7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ED8D3-AC9B-46CD-9E0C-C65E445E05E5}"/>
              </a:ext>
            </a:extLst>
          </p:cNvPr>
          <p:cNvSpPr txBox="1"/>
          <p:nvPr/>
        </p:nvSpPr>
        <p:spPr>
          <a:xfrm>
            <a:off x="904875" y="1543050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8CC52-FFC8-4C64-98B6-468B244B2DBF}"/>
              </a:ext>
            </a:extLst>
          </p:cNvPr>
          <p:cNvSpPr txBox="1"/>
          <p:nvPr/>
        </p:nvSpPr>
        <p:spPr>
          <a:xfrm>
            <a:off x="838200" y="1684020"/>
            <a:ext cx="4791075" cy="22345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 Forward Neural Network: </a:t>
            </a:r>
          </a:p>
          <a:p>
            <a:pPr marL="628650" lvl="1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 layer perceptron (MLP)</a:t>
            </a:r>
          </a:p>
          <a:p>
            <a:pPr marL="628650" lvl="1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Neural Network (CNN)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Recurrent Neural Network (RNN)</a:t>
            </a:r>
          </a:p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7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3444B-BFCE-495A-BAF8-B2CFABB0A1D8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Convolution: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95503-21BB-45A2-9245-B69B41DF7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03" y="1516258"/>
            <a:ext cx="8772904" cy="3572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C1D56E-BA65-4D79-B0C8-75A29B8E4621}"/>
              </a:ext>
            </a:extLst>
          </p:cNvPr>
          <p:cNvSpPr txBox="1"/>
          <p:nvPr/>
        </p:nvSpPr>
        <p:spPr>
          <a:xfrm>
            <a:off x="2239793" y="5333271"/>
            <a:ext cx="4754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u="none" strike="noStrike" baseline="0" dirty="0">
                <a:latin typeface="LMRoman12-Regular"/>
              </a:rPr>
              <a:t>Change of dimension with convolution operation</a:t>
            </a:r>
          </a:p>
          <a:p>
            <a:r>
              <a:rPr lang="pt-BR" sz="1800" b="0" i="0" u="none" strike="noStrike" baseline="0" dirty="0">
                <a:latin typeface="LMRoman12-Regular"/>
              </a:rPr>
              <a:t>Image size: [</a:t>
            </a:r>
            <a:r>
              <a:rPr lang="pt-BR" sz="1800" b="0" i="1" u="none" strike="noStrike" baseline="0" dirty="0">
                <a:latin typeface="LMMathItalic12-Regular"/>
              </a:rPr>
              <a:t>n </a:t>
            </a:r>
            <a:r>
              <a:rPr lang="pt-BR" sz="1800" b="0" i="0" u="none" strike="noStrike" baseline="0" dirty="0">
                <a:latin typeface="LMMathSymbols10-Regular"/>
              </a:rPr>
              <a:t>× </a:t>
            </a:r>
            <a:r>
              <a:rPr lang="pt-BR" sz="1800" b="0" i="1" u="none" strike="noStrike" baseline="0" dirty="0">
                <a:latin typeface="LMMathItalic12-Regular"/>
              </a:rPr>
              <a:t>n</a:t>
            </a:r>
            <a:r>
              <a:rPr lang="pt-BR" sz="1800" b="0" i="0" u="none" strike="noStrike" baseline="0" dirty="0">
                <a:latin typeface="LMRoman12-Regular"/>
              </a:rPr>
              <a:t>]  </a:t>
            </a:r>
            <a:r>
              <a:rPr lang="pt-BR" sz="1800" b="0" i="0" u="none" strike="noStrike" baseline="0" dirty="0">
                <a:latin typeface="LMMathSymbols10-Regular"/>
              </a:rPr>
              <a:t> </a:t>
            </a:r>
          </a:p>
          <a:p>
            <a:r>
              <a:rPr lang="pt-BR" dirty="0">
                <a:latin typeface="LMMathSymbols10-Regular"/>
              </a:rPr>
              <a:t>Filter size: </a:t>
            </a:r>
            <a:r>
              <a:rPr lang="pt-BR" sz="1800" b="0" i="0" u="none" strike="noStrike" baseline="0" dirty="0">
                <a:latin typeface="LMRoman12-Regular"/>
              </a:rPr>
              <a:t>[</a:t>
            </a:r>
            <a:r>
              <a:rPr lang="pt-BR" sz="1800" b="0" i="1" u="none" strike="noStrike" baseline="0" dirty="0">
                <a:latin typeface="LMMathItalic12-Regular"/>
              </a:rPr>
              <a:t>f </a:t>
            </a:r>
            <a:r>
              <a:rPr lang="pt-BR" sz="1800" b="0" i="0" u="none" strike="noStrike" baseline="0" dirty="0">
                <a:latin typeface="LMMathSymbols10-Regular"/>
              </a:rPr>
              <a:t>× </a:t>
            </a:r>
            <a:r>
              <a:rPr lang="pt-BR" sz="1800" b="0" i="1" u="none" strike="noStrike" baseline="0" dirty="0">
                <a:latin typeface="LMMathItalic12-Regular"/>
              </a:rPr>
              <a:t>f</a:t>
            </a:r>
            <a:r>
              <a:rPr lang="pt-BR" dirty="0">
                <a:latin typeface="LMRoman12-Regular"/>
              </a:rPr>
              <a:t>] </a:t>
            </a:r>
          </a:p>
          <a:p>
            <a:r>
              <a:rPr lang="pt-BR" sz="1800" b="0" i="0" u="none" strike="noStrike" baseline="0" dirty="0">
                <a:latin typeface="LMRoman12-Regular"/>
              </a:rPr>
              <a:t>Result image size: [(</a:t>
            </a:r>
            <a:r>
              <a:rPr lang="pt-BR" sz="1800" b="0" i="1" u="none" strike="noStrike" baseline="0" dirty="0">
                <a:latin typeface="LMMathItalic12-Regular"/>
              </a:rPr>
              <a:t>n </a:t>
            </a:r>
            <a:r>
              <a:rPr lang="pt-BR" sz="1800" b="0" i="0" u="none" strike="noStrike" baseline="0" dirty="0">
                <a:latin typeface="LMMathSymbols10-Regular"/>
              </a:rPr>
              <a:t>− </a:t>
            </a:r>
            <a:r>
              <a:rPr lang="pt-BR" sz="1800" b="0" i="1" u="none" strike="noStrike" baseline="0" dirty="0">
                <a:latin typeface="LMMathItalic12-Regular"/>
              </a:rPr>
              <a:t>f </a:t>
            </a:r>
            <a:r>
              <a:rPr lang="pt-BR" sz="1800" b="0" i="0" u="none" strike="noStrike" baseline="0" dirty="0">
                <a:latin typeface="LMRoman12-Regular"/>
              </a:rPr>
              <a:t>+ 1) </a:t>
            </a:r>
            <a:r>
              <a:rPr lang="pt-BR" sz="1800" b="0" i="0" u="none" strike="noStrike" baseline="0" dirty="0">
                <a:latin typeface="LMMathSymbols10-Regular"/>
              </a:rPr>
              <a:t>× </a:t>
            </a:r>
            <a:r>
              <a:rPr lang="pt-BR" sz="1800" b="0" i="0" u="none" strike="noStrike" baseline="0" dirty="0">
                <a:latin typeface="LMRoman12-Regular"/>
              </a:rPr>
              <a:t>(</a:t>
            </a:r>
            <a:r>
              <a:rPr lang="pt-BR" sz="1800" b="0" i="1" u="none" strike="noStrike" baseline="0" dirty="0">
                <a:latin typeface="LMMathItalic12-Regular"/>
              </a:rPr>
              <a:t>n </a:t>
            </a:r>
            <a:r>
              <a:rPr lang="pt-BR" sz="1800" b="0" i="0" u="none" strike="noStrike" baseline="0" dirty="0">
                <a:latin typeface="LMMathSymbols10-Regular"/>
              </a:rPr>
              <a:t>− </a:t>
            </a:r>
            <a:r>
              <a:rPr lang="pt-BR" sz="1800" b="0" i="1" u="none" strike="noStrike" baseline="0" dirty="0">
                <a:latin typeface="LMMathItalic12-Regular"/>
              </a:rPr>
              <a:t>f </a:t>
            </a:r>
            <a:r>
              <a:rPr lang="pt-BR" sz="1800" b="0" i="0" u="none" strike="noStrike" baseline="0" dirty="0">
                <a:latin typeface="LMRoman12-Regular"/>
              </a:rPr>
              <a:t>+ 1)]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074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3444B-BFCE-495A-BAF8-B2CFABB0A1D8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Padded convolution: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C19F0-A5FD-401B-AB57-5AA767DF2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61" y="1980304"/>
            <a:ext cx="8947678" cy="43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1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3444B-BFCE-495A-BAF8-B2CFABB0A1D8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Strided convolution: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7258D-1383-4D14-8BAF-A8ABAE5A7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93" y="2351236"/>
            <a:ext cx="9905621" cy="36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7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3444B-BFCE-495A-BAF8-B2CFABB0A1D8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Pooling layer: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2EC601-EEEB-4F54-A6C6-7E8FDF19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3" y="2598407"/>
            <a:ext cx="10723793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ADCE415-03F5-4E8D-B250-891B3308E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4" y="1909944"/>
            <a:ext cx="10891971" cy="44994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EAC13C-F6C5-4F80-B5E9-B5F7DCF00DD1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3D Convolution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7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Deep learning / AI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83FD58-3123-4555-A63F-D4B98B35FA40}"/>
              </a:ext>
            </a:extLst>
          </p:cNvPr>
          <p:cNvSpPr txBox="1"/>
          <p:nvPr/>
        </p:nvSpPr>
        <p:spPr>
          <a:xfrm>
            <a:off x="604434" y="1524000"/>
            <a:ext cx="10983132" cy="488537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DB7AE3-6BA3-4D17-8337-B88B176E11CE}"/>
              </a:ext>
            </a:extLst>
          </p:cNvPr>
          <p:cNvGrpSpPr/>
          <p:nvPr/>
        </p:nvGrpSpPr>
        <p:grpSpPr>
          <a:xfrm>
            <a:off x="5998845" y="3155514"/>
            <a:ext cx="5491567" cy="2851368"/>
            <a:chOff x="6092676" y="1379220"/>
            <a:chExt cx="5491567" cy="285136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09B3322-0268-480A-93DE-8B3C3938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79220"/>
              <a:ext cx="5488243" cy="2697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021EB1-7A43-4496-BE73-B8C6C17EC79C}"/>
                </a:ext>
              </a:extLst>
            </p:cNvPr>
            <p:cNvSpPr txBox="1"/>
            <p:nvPr/>
          </p:nvSpPr>
          <p:spPr>
            <a:xfrm>
              <a:off x="6092676" y="4076700"/>
              <a:ext cx="5488243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00" dirty="0"/>
                <a:t>Source: https://www.quora.com/</a:t>
              </a:r>
              <a:endParaRPr lang="en-DE" sz="400" dirty="0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D4111F8-2E54-4E9B-BADD-5D8D08FF7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31" y="1524000"/>
            <a:ext cx="4900530" cy="4738579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B2BAAC-4B26-4AB0-A0B4-A5E132415BED}"/>
              </a:ext>
            </a:extLst>
          </p:cNvPr>
          <p:cNvSpPr/>
          <p:nvPr/>
        </p:nvSpPr>
        <p:spPr>
          <a:xfrm>
            <a:off x="5524500" y="1771650"/>
            <a:ext cx="6063066" cy="70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Intelligence: ”the ability to learn, understand and think</a:t>
            </a:r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2C819-19B8-45CD-B4A4-C479E354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86" y="1382593"/>
            <a:ext cx="8031208" cy="4943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680C19-8AB4-4C7A-A273-CC51321323ED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VGG16 network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7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80C19-8AB4-4C7A-A273-CC51321323ED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VGG16 network implementation in python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80C19-8AB4-4C7A-A273-CC51321323ED}"/>
              </a:ext>
            </a:extLst>
          </p:cNvPr>
          <p:cNvSpPr txBox="1"/>
          <p:nvPr/>
        </p:nvSpPr>
        <p:spPr>
          <a:xfrm>
            <a:off x="604434" y="1382593"/>
            <a:ext cx="10505873" cy="472764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Visualization of activations in CNN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C85D4-BF04-4B47-8573-B95D1621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99" y="1772223"/>
            <a:ext cx="9999108" cy="47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32996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548A1ED-49AD-427B-B12D-ECE46D2F145D}"/>
              </a:ext>
            </a:extLst>
          </p:cNvPr>
          <p:cNvSpPr/>
          <p:nvPr/>
        </p:nvSpPr>
        <p:spPr>
          <a:xfrm>
            <a:off x="5277876" y="2935923"/>
            <a:ext cx="1325880" cy="106202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216D1D-5CA3-46C1-9FC9-CBF137FB719D}"/>
              </a:ext>
            </a:extLst>
          </p:cNvPr>
          <p:cNvSpPr/>
          <p:nvPr/>
        </p:nvSpPr>
        <p:spPr>
          <a:xfrm>
            <a:off x="5981060" y="2179397"/>
            <a:ext cx="1817370" cy="8477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Unsupervised</a:t>
            </a:r>
          </a:p>
          <a:p>
            <a:pPr algn="ctr"/>
            <a:r>
              <a:rPr lang="en-US" sz="1400" dirty="0"/>
              <a:t>Learning</a:t>
            </a:r>
            <a:endParaRPr lang="en-DE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BB036F-2838-4BA7-9880-7CB216FC2BF6}"/>
              </a:ext>
            </a:extLst>
          </p:cNvPr>
          <p:cNvSpPr/>
          <p:nvPr/>
        </p:nvSpPr>
        <p:spPr>
          <a:xfrm>
            <a:off x="5175006" y="4073966"/>
            <a:ext cx="1531620" cy="74474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Supervised</a:t>
            </a:r>
          </a:p>
          <a:p>
            <a:pPr algn="ctr"/>
            <a:r>
              <a:rPr lang="en-US" sz="1400" dirty="0"/>
              <a:t>Learning</a:t>
            </a:r>
            <a:endParaRPr lang="en-DE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8E3F92-4D74-4765-B2CE-55AA0070A17E}"/>
              </a:ext>
            </a:extLst>
          </p:cNvPr>
          <p:cNvSpPr/>
          <p:nvPr/>
        </p:nvSpPr>
        <p:spPr>
          <a:xfrm>
            <a:off x="7732644" y="2839261"/>
            <a:ext cx="2287655" cy="8477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 labeled data self organizes to predict new outcome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 X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Goal: Lean underlying structure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95F64D-F4AC-4B83-B261-33AB4A71A1DC}"/>
              </a:ext>
            </a:extLst>
          </p:cNvPr>
          <p:cNvSpPr/>
          <p:nvPr/>
        </p:nvSpPr>
        <p:spPr>
          <a:xfrm>
            <a:off x="4749048" y="5496250"/>
            <a:ext cx="2383536" cy="9791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 labeled data trains a model to predict new outcome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 (X, Y)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Goal: Lean mapping function – X to 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8E2FFA-6463-4685-B347-33170C7EFB53}"/>
              </a:ext>
            </a:extLst>
          </p:cNvPr>
          <p:cNvSpPr/>
          <p:nvPr/>
        </p:nvSpPr>
        <p:spPr>
          <a:xfrm>
            <a:off x="1994896" y="2850257"/>
            <a:ext cx="2088306" cy="921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Feedback to algorithm when it does something right/wrong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 reward, action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Goal: Maximize future rewards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D085E7-5D6C-411E-9CA9-66F03EC5A746}"/>
              </a:ext>
            </a:extLst>
          </p:cNvPr>
          <p:cNvSpPr/>
          <p:nvPr/>
        </p:nvSpPr>
        <p:spPr>
          <a:xfrm>
            <a:off x="3985831" y="2179397"/>
            <a:ext cx="1891665" cy="847762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Reinforcement</a:t>
            </a:r>
          </a:p>
          <a:p>
            <a:pPr algn="ctr"/>
            <a:r>
              <a:rPr lang="en-US" sz="1400" dirty="0"/>
              <a:t>Learning</a:t>
            </a:r>
            <a:endParaRPr lang="en-DE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7AC6C0-F5E1-49C9-A04C-061250C9D484}"/>
              </a:ext>
            </a:extLst>
          </p:cNvPr>
          <p:cNvSpPr/>
          <p:nvPr/>
        </p:nvSpPr>
        <p:spPr>
          <a:xfrm>
            <a:off x="2205248" y="2114227"/>
            <a:ext cx="1701800" cy="6598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Game 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Robot Navigation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Skill acquisition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2282F7-826D-45FB-AEC3-BC415A769C38}"/>
              </a:ext>
            </a:extLst>
          </p:cNvPr>
          <p:cNvSpPr/>
          <p:nvPr/>
        </p:nvSpPr>
        <p:spPr>
          <a:xfrm>
            <a:off x="7878441" y="2026330"/>
            <a:ext cx="1960883" cy="7477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Recommendation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Customer segmentation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Dimensionality reduction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1"/>
                </a:solidFill>
              </a:rPr>
              <a:t>Data Compression</a:t>
            </a:r>
            <a:endParaRPr lang="en-DE" sz="1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F4F809-74DB-414C-A7F9-12A31B765C25}"/>
              </a:ext>
            </a:extLst>
          </p:cNvPr>
          <p:cNvSpPr/>
          <p:nvPr/>
        </p:nvSpPr>
        <p:spPr>
          <a:xfrm>
            <a:off x="5175006" y="4884615"/>
            <a:ext cx="1531620" cy="545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Task driven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F20B15-AAD7-4AE7-A03C-5385862DA85F}"/>
              </a:ext>
            </a:extLst>
          </p:cNvPr>
          <p:cNvSpPr/>
          <p:nvPr/>
        </p:nvSpPr>
        <p:spPr>
          <a:xfrm>
            <a:off x="6255034" y="1578019"/>
            <a:ext cx="1531620" cy="54573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driven</a:t>
            </a:r>
            <a:endParaRPr lang="en-DE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4CD2DE-09CF-4A98-A1F5-636BF2DBE458}"/>
              </a:ext>
            </a:extLst>
          </p:cNvPr>
          <p:cNvSpPr/>
          <p:nvPr/>
        </p:nvSpPr>
        <p:spPr>
          <a:xfrm>
            <a:off x="3975353" y="1568495"/>
            <a:ext cx="1531620" cy="54573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Learn from</a:t>
            </a:r>
          </a:p>
          <a:p>
            <a:pPr algn="ctr"/>
            <a:r>
              <a:rPr lang="en-US" sz="1400" dirty="0"/>
              <a:t>mistakes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5554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  <p:bldP spid="20" grpId="0" animBg="1"/>
      <p:bldP spid="5" grpId="0" animBg="1"/>
      <p:bldP spid="16" grpId="0" animBg="1"/>
      <p:bldP spid="8" grpId="0" animBg="1"/>
      <p:bldP spid="1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BB036F-2838-4BA7-9880-7CB216FC2BF6}"/>
              </a:ext>
            </a:extLst>
          </p:cNvPr>
          <p:cNvSpPr/>
          <p:nvPr/>
        </p:nvSpPr>
        <p:spPr>
          <a:xfrm>
            <a:off x="5249522" y="1907956"/>
            <a:ext cx="1914049" cy="100383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Supervised</a:t>
            </a:r>
          </a:p>
          <a:p>
            <a:pPr algn="ctr"/>
            <a:r>
              <a:rPr lang="en-US" sz="1600" dirty="0"/>
              <a:t>Learning</a:t>
            </a:r>
            <a:endParaRPr lang="en-DE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616DD5-BD09-4DA8-A3A3-C2243C6CDABD}"/>
              </a:ext>
            </a:extLst>
          </p:cNvPr>
          <p:cNvSpPr txBox="1"/>
          <p:nvPr/>
        </p:nvSpPr>
        <p:spPr>
          <a:xfrm>
            <a:off x="4254500" y="3009900"/>
            <a:ext cx="1503805" cy="28575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DE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4E4FAC-46CC-40FF-9E01-0E8E8ECAEE36}"/>
              </a:ext>
            </a:extLst>
          </p:cNvPr>
          <p:cNvSpPr/>
          <p:nvPr/>
        </p:nvSpPr>
        <p:spPr>
          <a:xfrm>
            <a:off x="4013197" y="2944496"/>
            <a:ext cx="2043555" cy="98697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Classification</a:t>
            </a:r>
            <a:endParaRPr lang="en-DE" sz="16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34B598-C6BE-4F7F-87FF-5A0B752C8505}"/>
              </a:ext>
            </a:extLst>
          </p:cNvPr>
          <p:cNvSpPr/>
          <p:nvPr/>
        </p:nvSpPr>
        <p:spPr>
          <a:xfrm>
            <a:off x="4168675" y="4088841"/>
            <a:ext cx="1732597" cy="32106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Discrete Response</a:t>
            </a:r>
            <a:endParaRPr lang="en-DE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159248-02D7-4286-B3F9-017EB4C15BE2}"/>
              </a:ext>
            </a:extLst>
          </p:cNvPr>
          <p:cNvSpPr/>
          <p:nvPr/>
        </p:nvSpPr>
        <p:spPr>
          <a:xfrm>
            <a:off x="6496606" y="4088841"/>
            <a:ext cx="1816293" cy="32106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Continues Response</a:t>
            </a:r>
            <a:endParaRPr lang="en-DE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AD9C3D8-72E3-46AC-9D6A-DB6E27AE0E50}"/>
              </a:ext>
            </a:extLst>
          </p:cNvPr>
          <p:cNvSpPr/>
          <p:nvPr/>
        </p:nvSpPr>
        <p:spPr>
          <a:xfrm>
            <a:off x="6347880" y="2944496"/>
            <a:ext cx="2043555" cy="98697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Regression</a:t>
            </a:r>
            <a:endParaRPr lang="en-DE" sz="16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51AE48-0905-49C4-8EBE-D32602B0E11E}"/>
              </a:ext>
            </a:extLst>
          </p:cNvPr>
          <p:cNvSpPr/>
          <p:nvPr/>
        </p:nvSpPr>
        <p:spPr>
          <a:xfrm>
            <a:off x="2395977" y="3127834"/>
            <a:ext cx="1308910" cy="5260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Image classification</a:t>
            </a:r>
            <a:endParaRPr lang="en-DE" sz="1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5A53DB-2F43-4548-A0AD-303083A76046}"/>
              </a:ext>
            </a:extLst>
          </p:cNvPr>
          <p:cNvSpPr/>
          <p:nvPr/>
        </p:nvSpPr>
        <p:spPr>
          <a:xfrm>
            <a:off x="2818619" y="3986331"/>
            <a:ext cx="1025809" cy="5260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Fraud detection</a:t>
            </a:r>
            <a:endParaRPr lang="en-DE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31204F4-1902-43C6-996A-0ED6D6E09170}"/>
              </a:ext>
            </a:extLst>
          </p:cNvPr>
          <p:cNvSpPr/>
          <p:nvPr/>
        </p:nvSpPr>
        <p:spPr>
          <a:xfrm>
            <a:off x="8699745" y="3137359"/>
            <a:ext cx="1174346" cy="52608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Price prediction</a:t>
            </a:r>
            <a:endParaRPr lang="en-DE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ADE1616-FC00-447B-859A-B5E9072EBF15}"/>
              </a:ext>
            </a:extLst>
          </p:cNvPr>
          <p:cNvSpPr/>
          <p:nvPr/>
        </p:nvSpPr>
        <p:spPr>
          <a:xfrm>
            <a:off x="4168675" y="4606077"/>
            <a:ext cx="1394228" cy="5260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Text classification</a:t>
            </a:r>
            <a:endParaRPr lang="en-DE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E3E1D77-3B88-48EB-97EF-7EC80DFA0506}"/>
              </a:ext>
            </a:extLst>
          </p:cNvPr>
          <p:cNvSpPr/>
          <p:nvPr/>
        </p:nvSpPr>
        <p:spPr>
          <a:xfrm>
            <a:off x="8502695" y="3986331"/>
            <a:ext cx="1174346" cy="52608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Weather prediction</a:t>
            </a:r>
            <a:endParaRPr lang="en-DE" sz="10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9EC3AD-DDA4-4C4C-8632-DD57C7F2A8BB}"/>
              </a:ext>
            </a:extLst>
          </p:cNvPr>
          <p:cNvSpPr/>
          <p:nvPr/>
        </p:nvSpPr>
        <p:spPr>
          <a:xfrm>
            <a:off x="7052648" y="4601359"/>
            <a:ext cx="1174346" cy="52608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Market forecasting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403727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36" grpId="0" animBg="1"/>
      <p:bldP spid="37" grpId="0" animBg="1"/>
      <p:bldP spid="38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A3A0C4-C972-4E76-A331-22FA01AC724F}"/>
              </a:ext>
            </a:extLst>
          </p:cNvPr>
          <p:cNvSpPr/>
          <p:nvPr/>
        </p:nvSpPr>
        <p:spPr>
          <a:xfrm>
            <a:off x="5624750" y="1458401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E997E5-29E5-45FA-85B8-E92392C3A104}"/>
              </a:ext>
            </a:extLst>
          </p:cNvPr>
          <p:cNvSpPr/>
          <p:nvPr/>
        </p:nvSpPr>
        <p:spPr>
          <a:xfrm>
            <a:off x="938450" y="2936656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classification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3A25FB-C32C-47CF-9932-B9569C71BDB5}"/>
              </a:ext>
            </a:extLst>
          </p:cNvPr>
          <p:cNvSpPr/>
          <p:nvPr/>
        </p:nvSpPr>
        <p:spPr>
          <a:xfrm>
            <a:off x="3738800" y="2936656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</a:t>
            </a:r>
          </a:p>
          <a:p>
            <a:pPr algn="ctr"/>
            <a:r>
              <a:rPr lang="en-US" sz="1400" dirty="0"/>
              <a:t>detection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733B3-051E-4A6B-A2AF-B05805BE412C}"/>
              </a:ext>
            </a:extLst>
          </p:cNvPr>
          <p:cNvSpPr/>
          <p:nvPr/>
        </p:nvSpPr>
        <p:spPr>
          <a:xfrm>
            <a:off x="7891700" y="2877627"/>
            <a:ext cx="2061925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Segmentation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853FBD0-BB06-41A5-A6C8-EFD10A9A74FE}"/>
              </a:ext>
            </a:extLst>
          </p:cNvPr>
          <p:cNvSpPr/>
          <p:nvPr/>
        </p:nvSpPr>
        <p:spPr>
          <a:xfrm>
            <a:off x="716554" y="3929158"/>
            <a:ext cx="2357841" cy="57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image?</a:t>
            </a:r>
            <a:endParaRPr lang="en-DE" sz="105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F62954E-ABDF-427D-B7F0-C11BB29EFFDF}"/>
              </a:ext>
            </a:extLst>
          </p:cNvPr>
          <p:cNvSpPr/>
          <p:nvPr/>
        </p:nvSpPr>
        <p:spPr>
          <a:xfrm>
            <a:off x="716553" y="4562474"/>
            <a:ext cx="2357841" cy="58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Image level classification</a:t>
            </a:r>
            <a:endParaRPr lang="en-DE" sz="105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30BF1AF-30E2-48B9-A221-82A74F3FB05B}"/>
              </a:ext>
            </a:extLst>
          </p:cNvPr>
          <p:cNvSpPr/>
          <p:nvPr/>
        </p:nvSpPr>
        <p:spPr>
          <a:xfrm>
            <a:off x="3516904" y="3921345"/>
            <a:ext cx="2357841" cy="57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 – and where?</a:t>
            </a:r>
            <a:endParaRPr lang="en-DE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4E22BB-B86A-49DF-8AC7-B54EB4AC1A5E}"/>
              </a:ext>
            </a:extLst>
          </p:cNvPr>
          <p:cNvSpPr/>
          <p:nvPr/>
        </p:nvSpPr>
        <p:spPr>
          <a:xfrm>
            <a:off x="3516903" y="4554661"/>
            <a:ext cx="2426697" cy="1160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Identify multiple objects in the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draw bounding box around the object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Classify each object into one of the category</a:t>
            </a:r>
            <a:endParaRPr lang="en-DE" sz="105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281BF4-313A-47F7-A728-EFC8E02AA3DF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895475" y="2303170"/>
            <a:ext cx="4686300" cy="63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7D53BF-89D7-4756-82E8-F5E55ACFA745}"/>
              </a:ext>
            </a:extLst>
          </p:cNvPr>
          <p:cNvCxnSpPr>
            <a:stCxn id="3" idx="4"/>
            <a:endCxn id="5" idx="0"/>
          </p:cNvCxnSpPr>
          <p:nvPr/>
        </p:nvCxnSpPr>
        <p:spPr>
          <a:xfrm flipH="1">
            <a:off x="4695825" y="2303170"/>
            <a:ext cx="1885950" cy="63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2E07BE-7B3A-4C37-89EF-555B328538E0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6581775" y="2303170"/>
            <a:ext cx="2340888" cy="57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F222263A-465F-47FE-A572-C4D0CE154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8975" r="49574"/>
          <a:stretch/>
        </p:blipFill>
        <p:spPr>
          <a:xfrm>
            <a:off x="6171489" y="2772852"/>
            <a:ext cx="5477593" cy="29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A3A0C4-C972-4E76-A331-22FA01AC724F}"/>
              </a:ext>
            </a:extLst>
          </p:cNvPr>
          <p:cNvSpPr/>
          <p:nvPr/>
        </p:nvSpPr>
        <p:spPr>
          <a:xfrm>
            <a:off x="5624750" y="1458401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E997E5-29E5-45FA-85B8-E92392C3A104}"/>
              </a:ext>
            </a:extLst>
          </p:cNvPr>
          <p:cNvSpPr/>
          <p:nvPr/>
        </p:nvSpPr>
        <p:spPr>
          <a:xfrm>
            <a:off x="938450" y="2936656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Image</a:t>
            </a:r>
          </a:p>
          <a:p>
            <a:pPr algn="ctr"/>
            <a:r>
              <a:rPr lang="en-US" sz="1400" dirty="0"/>
              <a:t>classification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3A25FB-C32C-47CF-9932-B9569C71BDB5}"/>
              </a:ext>
            </a:extLst>
          </p:cNvPr>
          <p:cNvSpPr/>
          <p:nvPr/>
        </p:nvSpPr>
        <p:spPr>
          <a:xfrm>
            <a:off x="3738800" y="2936656"/>
            <a:ext cx="1914049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Object</a:t>
            </a:r>
          </a:p>
          <a:p>
            <a:pPr algn="ctr"/>
            <a:r>
              <a:rPr lang="en-US" sz="1400" dirty="0"/>
              <a:t>detection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148AAA-2DDA-4C51-B49C-7B8BEE4B027E}"/>
              </a:ext>
            </a:extLst>
          </p:cNvPr>
          <p:cNvSpPr/>
          <p:nvPr/>
        </p:nvSpPr>
        <p:spPr>
          <a:xfrm>
            <a:off x="6539150" y="3832006"/>
            <a:ext cx="2061925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Semantic</a:t>
            </a:r>
          </a:p>
          <a:p>
            <a:pPr algn="ctr"/>
            <a:r>
              <a:rPr lang="en-US" sz="1400" dirty="0"/>
              <a:t>segmentation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5DF0BF-761A-47DD-A7B3-7F56277C1CC3}"/>
              </a:ext>
            </a:extLst>
          </p:cNvPr>
          <p:cNvSpPr/>
          <p:nvPr/>
        </p:nvSpPr>
        <p:spPr>
          <a:xfrm>
            <a:off x="9340142" y="3832006"/>
            <a:ext cx="2061925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Instance</a:t>
            </a:r>
          </a:p>
          <a:p>
            <a:pPr algn="ctr"/>
            <a:r>
              <a:rPr lang="en-US" sz="1400" dirty="0"/>
              <a:t>Segmentation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733B3-051E-4A6B-A2AF-B05805BE412C}"/>
              </a:ext>
            </a:extLst>
          </p:cNvPr>
          <p:cNvSpPr/>
          <p:nvPr/>
        </p:nvSpPr>
        <p:spPr>
          <a:xfrm>
            <a:off x="7891700" y="2877627"/>
            <a:ext cx="2061925" cy="844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Segmentation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5D3799-FF57-40BB-A56F-D1A892EA1DEA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7570113" y="3598682"/>
            <a:ext cx="623549" cy="233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435C47-A4E1-46E6-9C3D-34022B8DB627}"/>
              </a:ext>
            </a:extLst>
          </p:cNvPr>
          <p:cNvCxnSpPr>
            <a:cxnSpLocks/>
            <a:stCxn id="8" idx="5"/>
            <a:endCxn id="7" idx="0"/>
          </p:cNvCxnSpPr>
          <p:nvPr/>
        </p:nvCxnSpPr>
        <p:spPr>
          <a:xfrm>
            <a:off x="9651663" y="3598682"/>
            <a:ext cx="719442" cy="233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853FBD0-BB06-41A5-A6C8-EFD10A9A74FE}"/>
              </a:ext>
            </a:extLst>
          </p:cNvPr>
          <p:cNvSpPr/>
          <p:nvPr/>
        </p:nvSpPr>
        <p:spPr>
          <a:xfrm>
            <a:off x="716554" y="3929158"/>
            <a:ext cx="2357841" cy="57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image?</a:t>
            </a:r>
            <a:endParaRPr lang="en-DE" sz="105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F62954E-ABDF-427D-B7F0-C11BB29EFFDF}"/>
              </a:ext>
            </a:extLst>
          </p:cNvPr>
          <p:cNvSpPr/>
          <p:nvPr/>
        </p:nvSpPr>
        <p:spPr>
          <a:xfrm>
            <a:off x="716553" y="4562474"/>
            <a:ext cx="2357841" cy="588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Image level classification</a:t>
            </a:r>
            <a:endParaRPr lang="en-DE" sz="105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30BF1AF-30E2-48B9-A221-82A74F3FB05B}"/>
              </a:ext>
            </a:extLst>
          </p:cNvPr>
          <p:cNvSpPr/>
          <p:nvPr/>
        </p:nvSpPr>
        <p:spPr>
          <a:xfrm>
            <a:off x="3516904" y="3921345"/>
            <a:ext cx="2357841" cy="571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 – and where?</a:t>
            </a:r>
            <a:endParaRPr lang="en-DE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A4E22BB-B86A-49DF-8AC7-B54EB4AC1A5E}"/>
              </a:ext>
            </a:extLst>
          </p:cNvPr>
          <p:cNvSpPr/>
          <p:nvPr/>
        </p:nvSpPr>
        <p:spPr>
          <a:xfrm>
            <a:off x="3516903" y="4554661"/>
            <a:ext cx="2426697" cy="1160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Identify multiple objects in the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draw bounding box around the object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Classify each object into one of the category</a:t>
            </a:r>
            <a:endParaRPr lang="en-DE" sz="105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B281BF4-313A-47F7-A728-EFC8E02AA3DF}"/>
              </a:ext>
            </a:extLst>
          </p:cNvPr>
          <p:cNvCxnSpPr>
            <a:stCxn id="3" idx="4"/>
            <a:endCxn id="4" idx="0"/>
          </p:cNvCxnSpPr>
          <p:nvPr/>
        </p:nvCxnSpPr>
        <p:spPr>
          <a:xfrm flipH="1">
            <a:off x="1895475" y="2303170"/>
            <a:ext cx="4686300" cy="63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7D53BF-89D7-4756-82E8-F5E55ACFA745}"/>
              </a:ext>
            </a:extLst>
          </p:cNvPr>
          <p:cNvCxnSpPr>
            <a:stCxn id="3" idx="4"/>
            <a:endCxn id="5" idx="0"/>
          </p:cNvCxnSpPr>
          <p:nvPr/>
        </p:nvCxnSpPr>
        <p:spPr>
          <a:xfrm flipH="1">
            <a:off x="4695825" y="2303170"/>
            <a:ext cx="1885950" cy="63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2E07BE-7B3A-4C37-89EF-555B328538E0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6581775" y="2303170"/>
            <a:ext cx="2340888" cy="57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57C758A-DB89-48DE-997B-C89DF6F56486}"/>
              </a:ext>
            </a:extLst>
          </p:cNvPr>
          <p:cNvSpPr/>
          <p:nvPr/>
        </p:nvSpPr>
        <p:spPr>
          <a:xfrm>
            <a:off x="6539150" y="4786385"/>
            <a:ext cx="2233375" cy="480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 at pixel level</a:t>
            </a:r>
            <a:endParaRPr lang="en-DE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5824075-0D3D-47C7-AF25-8B252D42BD6C}"/>
              </a:ext>
            </a:extLst>
          </p:cNvPr>
          <p:cNvSpPr/>
          <p:nvPr/>
        </p:nvSpPr>
        <p:spPr>
          <a:xfrm>
            <a:off x="9332137" y="4786385"/>
            <a:ext cx="2233375" cy="480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What’s present in the image at pixel level</a:t>
            </a:r>
            <a:endParaRPr lang="en-DE" sz="105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30CF135-F8B9-4522-8D39-F0F31CA8A66A}"/>
              </a:ext>
            </a:extLst>
          </p:cNvPr>
          <p:cNvSpPr/>
          <p:nvPr/>
        </p:nvSpPr>
        <p:spPr>
          <a:xfrm>
            <a:off x="6539150" y="5390683"/>
            <a:ext cx="2233375" cy="747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all pixels corresponding to a class are given the same pixel value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722A95B-8522-4BE5-B28D-DF3B864096EE}"/>
              </a:ext>
            </a:extLst>
          </p:cNvPr>
          <p:cNvSpPr/>
          <p:nvPr/>
        </p:nvSpPr>
        <p:spPr>
          <a:xfrm>
            <a:off x="9354191" y="5376935"/>
            <a:ext cx="2233375" cy="747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all pixels corresponding to each instance (or object) of a class are given unique values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0370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44" grpId="0" animBg="1"/>
      <p:bldP spid="46" grpId="0" animBg="1"/>
      <p:bldP spid="47" grpId="0" animBg="1"/>
      <p:bldP spid="48" grpId="0" animBg="1"/>
      <p:bldP spid="65" grpId="0" animBg="1"/>
      <p:bldP spid="66" grpId="0" animBg="1"/>
      <p:bldP spid="68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05AAB-3420-4621-A60C-32DBB6CCA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8975" r="2462"/>
          <a:stretch/>
        </p:blipFill>
        <p:spPr>
          <a:xfrm>
            <a:off x="1357312" y="1409700"/>
            <a:ext cx="9477375" cy="25452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4DC435-D2BA-4CE0-B401-85CD90547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6" y="4030032"/>
            <a:ext cx="8312005" cy="2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6F58F-5F6E-4A69-921B-1010A0196010}"/>
              </a:ext>
            </a:extLst>
          </p:cNvPr>
          <p:cNvSpPr txBox="1"/>
          <p:nvPr/>
        </p:nvSpPr>
        <p:spPr>
          <a:xfrm>
            <a:off x="1028700" y="195262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DE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1BC75-E6E3-4A40-9FC7-0AE2F020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347787"/>
            <a:ext cx="8320087" cy="4992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442A1-F5D7-44C0-A957-E99BADD0A6AB}"/>
              </a:ext>
            </a:extLst>
          </p:cNvPr>
          <p:cNvSpPr txBox="1"/>
          <p:nvPr/>
        </p:nvSpPr>
        <p:spPr>
          <a:xfrm>
            <a:off x="4855907" y="6339839"/>
            <a:ext cx="548824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dirty="0"/>
              <a:t>Source: https://www.towardsdatascience.com</a:t>
            </a:r>
            <a:endParaRPr lang="en-DE" sz="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5BD59F-C17A-460C-88BA-0E3A6D62C12A}"/>
              </a:ext>
            </a:extLst>
          </p:cNvPr>
          <p:cNvSpPr/>
          <p:nvPr/>
        </p:nvSpPr>
        <p:spPr>
          <a:xfrm>
            <a:off x="7524750" y="3143250"/>
            <a:ext cx="809625" cy="857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64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Neuron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AF5DD-94BA-48A1-A32F-81EB51C82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85" y="1550922"/>
            <a:ext cx="5557988" cy="4346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CA929-71EE-4E26-B041-21CD03CF70AD}"/>
                  </a:ext>
                </a:extLst>
              </p:cNvPr>
              <p:cNvSpPr txBox="1"/>
              <p:nvPr/>
            </p:nvSpPr>
            <p:spPr>
              <a:xfrm>
                <a:off x="6829521" y="3957200"/>
                <a:ext cx="4478694" cy="74776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𝑧</m:t>
                      </m:r>
                      <m:r>
                        <a:rPr lang="en-GB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r>
                        <a:rPr lang="en-GB" sz="3200" b="0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∗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𝑤</m:t>
                          </m:r>
                          <m:r>
                            <a:rPr lang="en-GB" sz="3200" b="0" i="1" smtClean="0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en-DE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CA929-71EE-4E26-B041-21CD03CF7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21" y="3957200"/>
                <a:ext cx="4478694" cy="747763"/>
              </a:xfrm>
              <a:prstGeom prst="rect">
                <a:avLst/>
              </a:prstGeom>
              <a:blipFill>
                <a:blip r:embed="rId3"/>
                <a:stretch>
                  <a:fillRect t="-328455" r="-22177" b="-3008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5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{DDD1DE49-C1E5-42D4-9F50-3E1404576BAC}tf16411177_win32</Template>
  <TotalTime>0</TotalTime>
  <Words>498</Words>
  <Application>Microsoft Office PowerPoint</Application>
  <PresentationFormat>Widescreen</PresentationFormat>
  <Paragraphs>132</Paragraphs>
  <Slides>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LMMathItalic12-Regular</vt:lpstr>
      <vt:lpstr>LMMathSymbols10-Regular</vt:lpstr>
      <vt:lpstr>LMRoman12-Regular</vt:lpstr>
      <vt:lpstr>PT Serif</vt:lpstr>
      <vt:lpstr>Segoe UI</vt:lpstr>
      <vt:lpstr>Segoe UI Light</vt:lpstr>
      <vt:lpstr>Wingdings</vt:lpstr>
      <vt:lpstr>Get Started with 3D</vt:lpstr>
      <vt:lpstr>Overview of AI </vt:lpstr>
      <vt:lpstr>Introduction to Deep learning / AI</vt:lpstr>
      <vt:lpstr>Major Types</vt:lpstr>
      <vt:lpstr>Major Types</vt:lpstr>
      <vt:lpstr>Major Types</vt:lpstr>
      <vt:lpstr>Major Types</vt:lpstr>
      <vt:lpstr>Major Types</vt:lpstr>
      <vt:lpstr>Artificial Neural Network</vt:lpstr>
      <vt:lpstr>Structure of the Neuron</vt:lpstr>
      <vt:lpstr>Activation functions</vt:lpstr>
      <vt:lpstr>Structure of the Neuron</vt:lpstr>
      <vt:lpstr>Structure of the Neuron</vt:lpstr>
      <vt:lpstr>Neural Network</vt:lpstr>
      <vt:lpstr>Types of Neural Network</vt:lpstr>
      <vt:lpstr>Types of layers</vt:lpstr>
      <vt:lpstr>Types of layers</vt:lpstr>
      <vt:lpstr>Types of layers</vt:lpstr>
      <vt:lpstr>Types of layers</vt:lpstr>
      <vt:lpstr>Convolution Neural Network</vt:lpstr>
      <vt:lpstr>Convolution Neural Network</vt:lpstr>
      <vt:lpstr>Convolution Neural Network</vt:lpstr>
      <vt:lpstr>Convolution Neural Network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AI</dc:title>
  <dc:creator>Jaydip Davara</dc:creator>
  <cp:lastModifiedBy>Jaydip Davara</cp:lastModifiedBy>
  <cp:revision>25</cp:revision>
  <dcterms:created xsi:type="dcterms:W3CDTF">2021-11-03T07:52:48Z</dcterms:created>
  <dcterms:modified xsi:type="dcterms:W3CDTF">2023-03-23T14:42:35Z</dcterms:modified>
</cp:coreProperties>
</file>